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sldIdLst>
    <p:sldId id="256" r:id="rId2"/>
    <p:sldId id="258" r:id="rId3"/>
    <p:sldId id="257" r:id="rId4"/>
    <p:sldId id="259" r:id="rId5"/>
    <p:sldId id="260" r:id="rId6"/>
    <p:sldId id="261" r:id="rId7"/>
    <p:sldId id="262" r:id="rId8"/>
  </p:sldIdLst>
  <p:sldSz cx="12192000" cy="6858000"/>
  <p:notesSz cx="6858000" cy="9144000"/>
  <p:embeddedFontLst>
    <p:embeddedFont>
      <p:font typeface="Calibri" panose="020F0502020204030204" pitchFamily="34" charset="0"/>
      <p:regular r:id="rId9"/>
      <p:bold r:id="rId10"/>
      <p:italic r:id="rId11"/>
      <p:boldItalic r:id="rId12"/>
    </p:embeddedFont>
    <p:embeddedFont>
      <p:font typeface="Forte" panose="03060902040502070203" pitchFamily="66" charset="0"/>
      <p:regular r:id="rId13"/>
    </p:embeddedFont>
    <p:embeddedFont>
      <p:font typeface="Calibri Light" panose="020F0302020204030204" pitchFamily="34" charset="0"/>
      <p:regular r:id="rId14"/>
      <p:italic r:id="rId15"/>
    </p:embeddedFont>
    <p:embeddedFont>
      <p:font typeface="Georgia" panose="02040502050405020303" pitchFamily="18" charset="0"/>
      <p:regular r:id="rId16"/>
      <p:bold r:id="rId17"/>
      <p:italic r:id="rId18"/>
      <p:boldItalic r:id="rId19"/>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738"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F59A96-9920-4191-9A33-FA58CFB2CDB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FBC05DC-EC5C-47BB-96ED-F442543BFD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911E759-523A-43CF-A562-151208D4C25E}"/>
              </a:ext>
            </a:extLst>
          </p:cNvPr>
          <p:cNvSpPr>
            <a:spLocks noGrp="1"/>
          </p:cNvSpPr>
          <p:nvPr>
            <p:ph type="dt" sz="half" idx="10"/>
          </p:nvPr>
        </p:nvSpPr>
        <p:spPr/>
        <p:txBody>
          <a:bodyPr/>
          <a:lstStyle/>
          <a:p>
            <a:fld id="{0EFD1EEA-938B-4A45-9D40-2E59FEF8DC03}" type="datetimeFigureOut">
              <a:rPr lang="es-ES" smtClean="0"/>
              <a:t>07/04/2018</a:t>
            </a:fld>
            <a:endParaRPr lang="es-ES"/>
          </a:p>
        </p:txBody>
      </p:sp>
      <p:sp>
        <p:nvSpPr>
          <p:cNvPr id="5" name="Marcador de pie de página 4">
            <a:extLst>
              <a:ext uri="{FF2B5EF4-FFF2-40B4-BE49-F238E27FC236}">
                <a16:creationId xmlns:a16="http://schemas.microsoft.com/office/drawing/2014/main" id="{F81AB5BC-023C-4062-BD7A-1248F34B8E2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640BE55-4E26-45B9-8DDE-1D6BF5C43ECF}"/>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4033165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31B8C0-3B58-428F-A06C-B07673A30B7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B1B8429-A925-4685-96D3-CE57B89CB0E8}"/>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F324F3B-27D8-4C8C-A75B-36D17DAB28C0}"/>
              </a:ext>
            </a:extLst>
          </p:cNvPr>
          <p:cNvSpPr>
            <a:spLocks noGrp="1"/>
          </p:cNvSpPr>
          <p:nvPr>
            <p:ph type="dt" sz="half" idx="10"/>
          </p:nvPr>
        </p:nvSpPr>
        <p:spPr/>
        <p:txBody>
          <a:bodyPr/>
          <a:lstStyle/>
          <a:p>
            <a:fld id="{0EFD1EEA-938B-4A45-9D40-2E59FEF8DC03}" type="datetimeFigureOut">
              <a:rPr lang="es-ES" smtClean="0"/>
              <a:t>07/04/2018</a:t>
            </a:fld>
            <a:endParaRPr lang="es-ES"/>
          </a:p>
        </p:txBody>
      </p:sp>
      <p:sp>
        <p:nvSpPr>
          <p:cNvPr id="5" name="Marcador de pie de página 4">
            <a:extLst>
              <a:ext uri="{FF2B5EF4-FFF2-40B4-BE49-F238E27FC236}">
                <a16:creationId xmlns:a16="http://schemas.microsoft.com/office/drawing/2014/main" id="{781C34E0-5424-43D5-9ECD-872D043F799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DCB666C-141D-4960-BB14-C06692383408}"/>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014561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1F81D7B-1C39-460D-BD93-D96949E2F2F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B7BC06E-154C-4518-A749-BD602252625C}"/>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E51E49A-91D1-4F5E-B956-D41496D68DEE}"/>
              </a:ext>
            </a:extLst>
          </p:cNvPr>
          <p:cNvSpPr>
            <a:spLocks noGrp="1"/>
          </p:cNvSpPr>
          <p:nvPr>
            <p:ph type="dt" sz="half" idx="10"/>
          </p:nvPr>
        </p:nvSpPr>
        <p:spPr/>
        <p:txBody>
          <a:bodyPr/>
          <a:lstStyle/>
          <a:p>
            <a:fld id="{0EFD1EEA-938B-4A45-9D40-2E59FEF8DC03}" type="datetimeFigureOut">
              <a:rPr lang="es-ES" smtClean="0"/>
              <a:t>07/04/2018</a:t>
            </a:fld>
            <a:endParaRPr lang="es-ES"/>
          </a:p>
        </p:txBody>
      </p:sp>
      <p:sp>
        <p:nvSpPr>
          <p:cNvPr id="5" name="Marcador de pie de página 4">
            <a:extLst>
              <a:ext uri="{FF2B5EF4-FFF2-40B4-BE49-F238E27FC236}">
                <a16:creationId xmlns:a16="http://schemas.microsoft.com/office/drawing/2014/main" id="{3CA405BA-882B-4320-AF77-BAEEADC50C5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875D856-3E90-4D27-9AE4-5871C19124A6}"/>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954823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C7910B-0EF9-4111-A818-226FBE06FE3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6D25D50-5956-4D67-866C-E9F6A095F341}"/>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D06C322-D0D6-4766-9DE7-03F8AE59093C}"/>
              </a:ext>
            </a:extLst>
          </p:cNvPr>
          <p:cNvSpPr>
            <a:spLocks noGrp="1"/>
          </p:cNvSpPr>
          <p:nvPr>
            <p:ph type="dt" sz="half" idx="10"/>
          </p:nvPr>
        </p:nvSpPr>
        <p:spPr/>
        <p:txBody>
          <a:bodyPr/>
          <a:lstStyle/>
          <a:p>
            <a:fld id="{0EFD1EEA-938B-4A45-9D40-2E59FEF8DC03}" type="datetimeFigureOut">
              <a:rPr lang="es-ES" smtClean="0"/>
              <a:t>07/04/2018</a:t>
            </a:fld>
            <a:endParaRPr lang="es-ES"/>
          </a:p>
        </p:txBody>
      </p:sp>
      <p:sp>
        <p:nvSpPr>
          <p:cNvPr id="5" name="Marcador de pie de página 4">
            <a:extLst>
              <a:ext uri="{FF2B5EF4-FFF2-40B4-BE49-F238E27FC236}">
                <a16:creationId xmlns:a16="http://schemas.microsoft.com/office/drawing/2014/main" id="{C17D06D6-3754-4F24-8AB9-507A3070018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3980F0F-00CA-405D-A82A-0604DA69D3F3}"/>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14758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B2A33B-5155-41BC-8A30-41517BB78BC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915EC4C-5F9F-4ADD-94E2-3F0650A9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A18B9C28-6CB2-4F45-8CEC-384E4D7482B7}"/>
              </a:ext>
            </a:extLst>
          </p:cNvPr>
          <p:cNvSpPr>
            <a:spLocks noGrp="1"/>
          </p:cNvSpPr>
          <p:nvPr>
            <p:ph type="dt" sz="half" idx="10"/>
          </p:nvPr>
        </p:nvSpPr>
        <p:spPr/>
        <p:txBody>
          <a:bodyPr/>
          <a:lstStyle/>
          <a:p>
            <a:fld id="{0EFD1EEA-938B-4A45-9D40-2E59FEF8DC03}" type="datetimeFigureOut">
              <a:rPr lang="es-ES" smtClean="0"/>
              <a:t>07/04/2018</a:t>
            </a:fld>
            <a:endParaRPr lang="es-ES"/>
          </a:p>
        </p:txBody>
      </p:sp>
      <p:sp>
        <p:nvSpPr>
          <p:cNvPr id="5" name="Marcador de pie de página 4">
            <a:extLst>
              <a:ext uri="{FF2B5EF4-FFF2-40B4-BE49-F238E27FC236}">
                <a16:creationId xmlns:a16="http://schemas.microsoft.com/office/drawing/2014/main" id="{B1D929FE-9E48-4CBA-807E-AC58ADADE6F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D6DAF2-3F26-447A-A44E-27D3E09CCD60}"/>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3644648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FE877-4449-4328-8716-5904BC19742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3F8B4B-39CD-4B81-9685-40C3F6822810}"/>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77B54789-7D5B-47C7-AE41-0293513707F0}"/>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A639596-A255-49F1-A1EB-5CD45D4304E7}"/>
              </a:ext>
            </a:extLst>
          </p:cNvPr>
          <p:cNvSpPr>
            <a:spLocks noGrp="1"/>
          </p:cNvSpPr>
          <p:nvPr>
            <p:ph type="dt" sz="half" idx="10"/>
          </p:nvPr>
        </p:nvSpPr>
        <p:spPr/>
        <p:txBody>
          <a:bodyPr/>
          <a:lstStyle/>
          <a:p>
            <a:fld id="{0EFD1EEA-938B-4A45-9D40-2E59FEF8DC03}" type="datetimeFigureOut">
              <a:rPr lang="es-ES" smtClean="0"/>
              <a:t>07/04/2018</a:t>
            </a:fld>
            <a:endParaRPr lang="es-ES"/>
          </a:p>
        </p:txBody>
      </p:sp>
      <p:sp>
        <p:nvSpPr>
          <p:cNvPr id="6" name="Marcador de pie de página 5">
            <a:extLst>
              <a:ext uri="{FF2B5EF4-FFF2-40B4-BE49-F238E27FC236}">
                <a16:creationId xmlns:a16="http://schemas.microsoft.com/office/drawing/2014/main" id="{65D264E8-1BF5-4E0B-BA5B-0B8854FDBE0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576F959-F114-4252-B60B-D6B112FC054E}"/>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636277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D2A9F1-3CDB-43B4-A2C3-DEC27F88896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5864A31-BDF9-4EDC-8719-D0CEE6EF33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0DBF92B2-0B39-408B-936C-4F8FC6DCF72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DB02C1F-D8CC-4ACA-B540-9548FFB1C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C3104A2C-3A61-4051-88DF-0D55C2F14EE7}"/>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1A0C145-7159-4153-B470-0A212FFE2A5F}"/>
              </a:ext>
            </a:extLst>
          </p:cNvPr>
          <p:cNvSpPr>
            <a:spLocks noGrp="1"/>
          </p:cNvSpPr>
          <p:nvPr>
            <p:ph type="dt" sz="half" idx="10"/>
          </p:nvPr>
        </p:nvSpPr>
        <p:spPr/>
        <p:txBody>
          <a:bodyPr/>
          <a:lstStyle/>
          <a:p>
            <a:fld id="{0EFD1EEA-938B-4A45-9D40-2E59FEF8DC03}" type="datetimeFigureOut">
              <a:rPr lang="es-ES" smtClean="0"/>
              <a:t>07/04/2018</a:t>
            </a:fld>
            <a:endParaRPr lang="es-ES"/>
          </a:p>
        </p:txBody>
      </p:sp>
      <p:sp>
        <p:nvSpPr>
          <p:cNvPr id="8" name="Marcador de pie de página 7">
            <a:extLst>
              <a:ext uri="{FF2B5EF4-FFF2-40B4-BE49-F238E27FC236}">
                <a16:creationId xmlns:a16="http://schemas.microsoft.com/office/drawing/2014/main" id="{E8536D3B-C797-4CDB-BDCA-988C515A5E1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4A825C7F-715A-451E-9BB9-076F9C457BF8}"/>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687929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D5D02B-2E8D-4789-8D3A-C0686FF1F15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AB3B64F-0385-4833-9260-24B6B6400B6D}"/>
              </a:ext>
            </a:extLst>
          </p:cNvPr>
          <p:cNvSpPr>
            <a:spLocks noGrp="1"/>
          </p:cNvSpPr>
          <p:nvPr>
            <p:ph type="dt" sz="half" idx="10"/>
          </p:nvPr>
        </p:nvSpPr>
        <p:spPr/>
        <p:txBody>
          <a:bodyPr/>
          <a:lstStyle/>
          <a:p>
            <a:fld id="{0EFD1EEA-938B-4A45-9D40-2E59FEF8DC03}" type="datetimeFigureOut">
              <a:rPr lang="es-ES" smtClean="0"/>
              <a:t>07/04/2018</a:t>
            </a:fld>
            <a:endParaRPr lang="es-ES"/>
          </a:p>
        </p:txBody>
      </p:sp>
      <p:sp>
        <p:nvSpPr>
          <p:cNvPr id="4" name="Marcador de pie de página 3">
            <a:extLst>
              <a:ext uri="{FF2B5EF4-FFF2-40B4-BE49-F238E27FC236}">
                <a16:creationId xmlns:a16="http://schemas.microsoft.com/office/drawing/2014/main" id="{05880039-EDBD-45A2-8D4C-4A0EAE039C8F}"/>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3256F3C-44D0-417F-900C-F6CD1F3A1325}"/>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344018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5508FAB-F703-4076-A825-5D0E5BE65A87}"/>
              </a:ext>
            </a:extLst>
          </p:cNvPr>
          <p:cNvSpPr>
            <a:spLocks noGrp="1"/>
          </p:cNvSpPr>
          <p:nvPr>
            <p:ph type="dt" sz="half" idx="10"/>
          </p:nvPr>
        </p:nvSpPr>
        <p:spPr/>
        <p:txBody>
          <a:bodyPr/>
          <a:lstStyle/>
          <a:p>
            <a:fld id="{0EFD1EEA-938B-4A45-9D40-2E59FEF8DC03}" type="datetimeFigureOut">
              <a:rPr lang="es-ES" smtClean="0"/>
              <a:t>07/04/2018</a:t>
            </a:fld>
            <a:endParaRPr lang="es-ES"/>
          </a:p>
        </p:txBody>
      </p:sp>
      <p:sp>
        <p:nvSpPr>
          <p:cNvPr id="3" name="Marcador de pie de página 2">
            <a:extLst>
              <a:ext uri="{FF2B5EF4-FFF2-40B4-BE49-F238E27FC236}">
                <a16:creationId xmlns:a16="http://schemas.microsoft.com/office/drawing/2014/main" id="{EC427B77-17DF-4A49-B7FC-581E4AAC8A8A}"/>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7867A91-3F9F-4AE9-842E-ACDA6573806A}"/>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409213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B0CBB-6904-4667-986D-B939DF06458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4DF2690-7ECF-480F-B4AE-201354475C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385BBFE-A3C7-4A6A-A417-CD588A1A8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B98BCBA-4632-4D89-8797-B2328DF90F41}"/>
              </a:ext>
            </a:extLst>
          </p:cNvPr>
          <p:cNvSpPr>
            <a:spLocks noGrp="1"/>
          </p:cNvSpPr>
          <p:nvPr>
            <p:ph type="dt" sz="half" idx="10"/>
          </p:nvPr>
        </p:nvSpPr>
        <p:spPr/>
        <p:txBody>
          <a:bodyPr/>
          <a:lstStyle/>
          <a:p>
            <a:fld id="{0EFD1EEA-938B-4A45-9D40-2E59FEF8DC03}" type="datetimeFigureOut">
              <a:rPr lang="es-ES" smtClean="0"/>
              <a:t>07/04/2018</a:t>
            </a:fld>
            <a:endParaRPr lang="es-ES"/>
          </a:p>
        </p:txBody>
      </p:sp>
      <p:sp>
        <p:nvSpPr>
          <p:cNvPr id="6" name="Marcador de pie de página 5">
            <a:extLst>
              <a:ext uri="{FF2B5EF4-FFF2-40B4-BE49-F238E27FC236}">
                <a16:creationId xmlns:a16="http://schemas.microsoft.com/office/drawing/2014/main" id="{B6E0DD9F-18F9-42BB-8BE9-4B4BDB15F70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F5A04B3-0AA5-48A6-8B2B-84129A0C6D24}"/>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950967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3CC0C-B6FD-44FE-BB15-F679BC2557B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86A4349-DE0B-440A-B1E9-1817A926D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4AF236A-D4DC-401C-A75F-D05248AC7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2F738B1-2CF5-42E8-86E8-FF5933269BA6}"/>
              </a:ext>
            </a:extLst>
          </p:cNvPr>
          <p:cNvSpPr>
            <a:spLocks noGrp="1"/>
          </p:cNvSpPr>
          <p:nvPr>
            <p:ph type="dt" sz="half" idx="10"/>
          </p:nvPr>
        </p:nvSpPr>
        <p:spPr/>
        <p:txBody>
          <a:bodyPr/>
          <a:lstStyle/>
          <a:p>
            <a:fld id="{0EFD1EEA-938B-4A45-9D40-2E59FEF8DC03}" type="datetimeFigureOut">
              <a:rPr lang="es-ES" smtClean="0"/>
              <a:t>07/04/2018</a:t>
            </a:fld>
            <a:endParaRPr lang="es-ES"/>
          </a:p>
        </p:txBody>
      </p:sp>
      <p:sp>
        <p:nvSpPr>
          <p:cNvPr id="6" name="Marcador de pie de página 5">
            <a:extLst>
              <a:ext uri="{FF2B5EF4-FFF2-40B4-BE49-F238E27FC236}">
                <a16:creationId xmlns:a16="http://schemas.microsoft.com/office/drawing/2014/main" id="{AF9D169D-34F4-43F7-9D9F-7D482EE4A9B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1E10DC2-E168-492D-8C19-28F9885DA49B}"/>
              </a:ext>
            </a:extLst>
          </p:cNvPr>
          <p:cNvSpPr>
            <a:spLocks noGrp="1"/>
          </p:cNvSpPr>
          <p:nvPr>
            <p:ph type="sldNum" sz="quarter" idx="12"/>
          </p:nvPr>
        </p:nvSpPr>
        <p:spPr/>
        <p:txBody>
          <a:bodyPr/>
          <a:lstStyle/>
          <a:p>
            <a:fld id="{A129AC86-AE0D-471C-BD64-2098BBB94FF5}" type="slidenum">
              <a:rPr lang="es-ES" smtClean="0"/>
              <a:t>‹Nº›</a:t>
            </a:fld>
            <a:endParaRPr lang="es-ES"/>
          </a:p>
        </p:txBody>
      </p:sp>
    </p:spTree>
    <p:extLst>
      <p:ext uri="{BB962C8B-B14F-4D97-AF65-F5344CB8AC3E}">
        <p14:creationId xmlns:p14="http://schemas.microsoft.com/office/powerpoint/2010/main" val="2802543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CD5FF6B-25EF-4B9F-A28F-5A514C48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03F4488-C6D3-4057-96FE-68DB896BA0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2642D9-BBED-41E9-9B2C-366BD1D7E6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FD1EEA-938B-4A45-9D40-2E59FEF8DC03}" type="datetimeFigureOut">
              <a:rPr lang="es-ES" smtClean="0"/>
              <a:t>07/04/2018</a:t>
            </a:fld>
            <a:endParaRPr lang="es-ES"/>
          </a:p>
        </p:txBody>
      </p:sp>
      <p:sp>
        <p:nvSpPr>
          <p:cNvPr id="5" name="Marcador de pie de página 4">
            <a:extLst>
              <a:ext uri="{FF2B5EF4-FFF2-40B4-BE49-F238E27FC236}">
                <a16:creationId xmlns:a16="http://schemas.microsoft.com/office/drawing/2014/main" id="{4F622754-D2D3-48E0-A57F-C4760C7388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8DE5B2C-0D65-4D88-ACE3-E1E9369082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29AC86-AE0D-471C-BD64-2098BBB94FF5}" type="slidenum">
              <a:rPr lang="es-ES" smtClean="0"/>
              <a:t>‹Nº›</a:t>
            </a:fld>
            <a:endParaRPr lang="es-ES"/>
          </a:p>
        </p:txBody>
      </p:sp>
    </p:spTree>
    <p:extLst>
      <p:ext uri="{BB962C8B-B14F-4D97-AF65-F5344CB8AC3E}">
        <p14:creationId xmlns:p14="http://schemas.microsoft.com/office/powerpoint/2010/main" val="15147336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6EC8B-5EFA-4B04-B919-5D5FF981FCE1}"/>
              </a:ext>
            </a:extLst>
          </p:cNvPr>
          <p:cNvSpPr>
            <a:spLocks noGrp="1"/>
          </p:cNvSpPr>
          <p:nvPr>
            <p:ph type="ctrTitle"/>
          </p:nvPr>
        </p:nvSpPr>
        <p:spPr>
          <a:xfrm>
            <a:off x="349348" y="710060"/>
            <a:ext cx="11493304" cy="2947255"/>
          </a:xfrm>
        </p:spPr>
        <p:txBody>
          <a:bodyPr>
            <a:normAutofit fontScale="90000"/>
          </a:bodyPr>
          <a:lstStyle/>
          <a:p>
            <a:pPr algn="ctr"/>
            <a:r>
              <a:rPr lang="es-ES" sz="4800" spc="300" dirty="0">
                <a:effectLst>
                  <a:outerShdw blurRad="38100" dist="38100" dir="2700000" algn="tl">
                    <a:srgbClr val="000000">
                      <a:alpha val="43137"/>
                    </a:srgbClr>
                  </a:outerShdw>
                </a:effectLst>
              </a:rPr>
              <a:t>   </a:t>
            </a:r>
            <a:br>
              <a:rPr lang="es-ES" sz="4800" spc="300" dirty="0">
                <a:effectLst>
                  <a:outerShdw blurRad="38100" dist="38100" dir="2700000" algn="tl">
                    <a:srgbClr val="000000">
                      <a:alpha val="43137"/>
                    </a:srgbClr>
                  </a:outerShdw>
                </a:effectLst>
              </a:rPr>
            </a:br>
            <a:br>
              <a:rPr lang="es-ES" sz="4800" spc="300" dirty="0">
                <a:effectLst>
                  <a:outerShdw blurRad="38100" dist="38100" dir="2700000" algn="tl">
                    <a:srgbClr val="000000">
                      <a:alpha val="43137"/>
                    </a:srgbClr>
                  </a:outerShdw>
                </a:effectLst>
              </a:rPr>
            </a:br>
            <a:r>
              <a:rPr lang="es-ES" sz="4800" spc="300" dirty="0">
                <a:effectLst>
                  <a:outerShdw blurRad="38100" dist="38100" dir="2700000" algn="tl">
                    <a:srgbClr val="000000">
                      <a:alpha val="43137"/>
                    </a:srgbClr>
                  </a:outerShdw>
                </a:effectLst>
              </a:rPr>
              <a:t>	</a:t>
            </a:r>
            <a:r>
              <a:rPr lang="es-ES" sz="4800" b="1" spc="300" dirty="0">
                <a:effectLst>
                  <a:outerShdw blurRad="38100" dist="38100" dir="2700000" algn="tl">
                    <a:srgbClr val="000000">
                      <a:alpha val="43137"/>
                    </a:srgbClr>
                  </a:outerShdw>
                </a:effectLst>
              </a:rPr>
              <a:t>Universidad Tecnológica de Panamá</a:t>
            </a:r>
            <a:br>
              <a:rPr lang="es-ES" sz="4800" b="1" spc="300" dirty="0">
                <a:effectLst>
                  <a:outerShdw blurRad="38100" dist="38100" dir="2700000" algn="tl">
                    <a:srgbClr val="000000">
                      <a:alpha val="43137"/>
                    </a:srgbClr>
                  </a:outerShdw>
                </a:effectLst>
              </a:rPr>
            </a:br>
            <a:r>
              <a:rPr lang="es-ES" sz="4800" b="1" spc="300" dirty="0">
                <a:effectLst>
                  <a:outerShdw blurRad="38100" dist="38100" dir="2700000" algn="tl">
                    <a:srgbClr val="000000">
                      <a:alpha val="43137"/>
                    </a:srgbClr>
                  </a:outerShdw>
                </a:effectLst>
              </a:rPr>
              <a:t>  Lic. Desarrollo de Software</a:t>
            </a:r>
            <a:br>
              <a:rPr lang="es-ES" sz="4800" b="1" spc="300" dirty="0">
                <a:effectLst>
                  <a:outerShdw blurRad="38100" dist="38100" dir="2700000" algn="tl">
                    <a:srgbClr val="000000">
                      <a:alpha val="43137"/>
                    </a:srgbClr>
                  </a:outerShdw>
                </a:effectLst>
              </a:rPr>
            </a:br>
            <a:r>
              <a:rPr lang="es-ES" sz="4800" b="1" spc="300" dirty="0">
                <a:effectLst>
                  <a:outerShdw blurRad="38100" dist="38100" dir="2700000" algn="tl">
                    <a:srgbClr val="000000">
                      <a:alpha val="43137"/>
                    </a:srgbClr>
                  </a:outerShdw>
                </a:effectLst>
              </a:rPr>
              <a:t>  Desarrollo de software XI</a:t>
            </a:r>
            <a:br>
              <a:rPr lang="es-ES" sz="4800" spc="300" dirty="0">
                <a:effectLst>
                  <a:outerShdw blurRad="38100" dist="38100" dir="2700000" algn="tl">
                    <a:srgbClr val="000000">
                      <a:alpha val="43137"/>
                    </a:srgbClr>
                  </a:outerShdw>
                </a:effectLst>
              </a:rPr>
            </a:br>
            <a:br>
              <a:rPr lang="es-ES" sz="4800" i="1" u="sng" dirty="0"/>
            </a:br>
            <a:r>
              <a:rPr lang="es-ES" sz="3600" i="1" u="sng" dirty="0">
                <a:effectLst>
                  <a:outerShdw blurRad="38100" dist="38100" dir="2700000" algn="tl">
                    <a:srgbClr val="000000">
                      <a:alpha val="43137"/>
                    </a:srgbClr>
                  </a:outerShdw>
                </a:effectLst>
              </a:rPr>
              <a:t>“Conceptos, Características y Tendencias del comercio electrónico”</a:t>
            </a:r>
            <a:endParaRPr lang="es-ES" sz="4800" i="1" u="sng" dirty="0">
              <a:effectLst>
                <a:outerShdw blurRad="38100" dist="38100" dir="2700000" algn="tl">
                  <a:srgbClr val="000000">
                    <a:alpha val="43137"/>
                  </a:srgbClr>
                </a:outerShdw>
              </a:effectLst>
            </a:endParaRPr>
          </a:p>
        </p:txBody>
      </p:sp>
      <p:sp>
        <p:nvSpPr>
          <p:cNvPr id="3" name="Subtítulo 2">
            <a:extLst>
              <a:ext uri="{FF2B5EF4-FFF2-40B4-BE49-F238E27FC236}">
                <a16:creationId xmlns:a16="http://schemas.microsoft.com/office/drawing/2014/main" id="{39BE20E5-9305-440B-89DB-25EC67B88709}"/>
              </a:ext>
            </a:extLst>
          </p:cNvPr>
          <p:cNvSpPr>
            <a:spLocks noGrp="1"/>
          </p:cNvSpPr>
          <p:nvPr>
            <p:ph type="subTitle" idx="1"/>
          </p:nvPr>
        </p:nvSpPr>
        <p:spPr>
          <a:xfrm>
            <a:off x="1771364" y="3997145"/>
            <a:ext cx="9383150" cy="2144614"/>
          </a:xfrm>
          <a:ln>
            <a:solidFill>
              <a:schemeClr val="tx1"/>
            </a:solidFill>
          </a:ln>
          <a:effectLst>
            <a:outerShdw blurRad="50800" dist="38100" algn="l" rotWithShape="0">
              <a:prstClr val="black">
                <a:alpha val="40000"/>
              </a:prstClr>
            </a:outerShdw>
          </a:effectLst>
        </p:spPr>
        <p:txBody>
          <a:bodyPr>
            <a:normAutofit lnSpcReduction="10000"/>
          </a:bodyPr>
          <a:lstStyle/>
          <a:p>
            <a:pPr algn="l"/>
            <a:r>
              <a:rPr lang="es-ES" dirty="0"/>
              <a:t>Grupo: 1LS-141</a:t>
            </a:r>
            <a:endParaRPr lang="es-ES" dirty="0">
              <a:effectLst>
                <a:outerShdw blurRad="38100" dist="38100" dir="2700000" algn="tl">
                  <a:srgbClr val="000000">
                    <a:alpha val="43137"/>
                  </a:srgbClr>
                </a:outerShdw>
              </a:effectLst>
            </a:endParaRPr>
          </a:p>
          <a:p>
            <a:pPr algn="r"/>
            <a:r>
              <a:rPr lang="es-ES" dirty="0">
                <a:effectLst>
                  <a:outerShdw blurRad="38100" dist="38100" dir="2700000" algn="tl">
                    <a:srgbClr val="000000">
                      <a:alpha val="43137"/>
                    </a:srgbClr>
                  </a:outerShdw>
                </a:effectLst>
              </a:rPr>
              <a:t>Integrantes:</a:t>
            </a:r>
          </a:p>
          <a:p>
            <a:pPr algn="r"/>
            <a:r>
              <a:rPr lang="es-ES" dirty="0">
                <a:effectLst>
                  <a:outerShdw blurRad="38100" dist="38100" dir="2700000" algn="tl">
                    <a:srgbClr val="000000">
                      <a:alpha val="43137"/>
                    </a:srgbClr>
                  </a:outerShdw>
                </a:effectLst>
              </a:rPr>
              <a:t>Nicole Quintero</a:t>
            </a:r>
          </a:p>
          <a:p>
            <a:pPr algn="r"/>
            <a:r>
              <a:rPr lang="es-ES" dirty="0">
                <a:effectLst>
                  <a:outerShdw blurRad="38100" dist="38100" dir="2700000" algn="tl">
                    <a:srgbClr val="000000">
                      <a:alpha val="43137"/>
                    </a:srgbClr>
                  </a:outerShdw>
                </a:effectLst>
              </a:rPr>
              <a:t>Maureth Samudio</a:t>
            </a:r>
          </a:p>
          <a:p>
            <a:pPr algn="r"/>
            <a:r>
              <a:rPr lang="es-ES" dirty="0">
                <a:effectLst>
                  <a:outerShdw blurRad="38100" dist="38100" dir="2700000" algn="tl">
                    <a:srgbClr val="000000">
                      <a:alpha val="43137"/>
                    </a:srgbClr>
                  </a:outerShdw>
                </a:effectLst>
              </a:rPr>
              <a:t>Fernando Quintero</a:t>
            </a:r>
          </a:p>
        </p:txBody>
      </p:sp>
      <p:pic>
        <p:nvPicPr>
          <p:cNvPr id="6" name="Imagen 5">
            <a:extLst>
              <a:ext uri="{FF2B5EF4-FFF2-40B4-BE49-F238E27FC236}">
                <a16:creationId xmlns:a16="http://schemas.microsoft.com/office/drawing/2014/main" id="{C084BF1F-9B3D-4CCC-B697-219ACB0C1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364" y="4439816"/>
            <a:ext cx="1810578" cy="1701943"/>
          </a:xfrm>
          <a:prstGeom prst="rect">
            <a:avLst/>
          </a:prstGeom>
        </p:spPr>
      </p:pic>
      <p:pic>
        <p:nvPicPr>
          <p:cNvPr id="18" name="Imagen 17">
            <a:extLst>
              <a:ext uri="{FF2B5EF4-FFF2-40B4-BE49-F238E27FC236}">
                <a16:creationId xmlns:a16="http://schemas.microsoft.com/office/drawing/2014/main" id="{6C34E36E-AA48-4F27-8720-212C8D958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555" y="4439817"/>
            <a:ext cx="1528550" cy="1565198"/>
          </a:xfrm>
          <a:prstGeom prst="rect">
            <a:avLst/>
          </a:prstGeom>
        </p:spPr>
      </p:pic>
    </p:spTree>
    <p:extLst>
      <p:ext uri="{BB962C8B-B14F-4D97-AF65-F5344CB8AC3E}">
        <p14:creationId xmlns:p14="http://schemas.microsoft.com/office/powerpoint/2010/main" val="2686279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Definición de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3236997" y="2046356"/>
            <a:ext cx="7908081" cy="4351338"/>
          </a:xfrm>
        </p:spPr>
        <p:txBody>
          <a:bodyPr>
            <a:normAutofit fontScale="85000" lnSpcReduction="20000"/>
          </a:bodyPr>
          <a:lstStyle/>
          <a:p>
            <a:pPr marL="0" indent="0">
              <a:buNone/>
            </a:pPr>
            <a:r>
              <a:rPr lang="es-ES" dirty="0"/>
              <a:t>Este es texto de ejemplo, reemplácenlo por el suyo..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p>
          <a:p>
            <a:pPr marL="0" indent="0">
              <a:buNone/>
            </a:pPr>
            <a:endParaRPr lang="es-ES" dirty="0"/>
          </a:p>
          <a:p>
            <a:pPr marL="0" indent="0">
              <a:buNone/>
            </a:pP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p>
          <a:p>
            <a:pPr marL="0" indent="0">
              <a:buNone/>
            </a:pPr>
            <a:endParaRPr lang="es-ES" dirty="0"/>
          </a:p>
          <a:p>
            <a:pPr marL="0" indent="0">
              <a:buNone/>
            </a:pP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p>
          <a:p>
            <a:pPr marL="0" indent="0">
              <a:buNone/>
            </a:pPr>
            <a:endParaRPr lang="es-ES" dirty="0"/>
          </a:p>
        </p:txBody>
      </p:sp>
      <p:sp>
        <p:nvSpPr>
          <p:cNvPr id="4" name="Rectángulo 3">
            <a:extLst>
              <a:ext uri="{FF2B5EF4-FFF2-40B4-BE49-F238E27FC236}">
                <a16:creationId xmlns:a16="http://schemas.microsoft.com/office/drawing/2014/main" id="{1971D2A9-B45C-4F61-85A0-082AD9C22C26}"/>
              </a:ext>
            </a:extLst>
          </p:cNvPr>
          <p:cNvSpPr/>
          <p:nvPr/>
        </p:nvSpPr>
        <p:spPr>
          <a:xfrm>
            <a:off x="397565" y="3429000"/>
            <a:ext cx="2160105" cy="28171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Aquí ponen una IMAGEN si quieren </a:t>
            </a:r>
            <a:r>
              <a:rPr lang="es-ES" dirty="0">
                <a:sym typeface="Wingdings" panose="05000000000000000000" pitchFamily="2" charset="2"/>
              </a:rPr>
              <a:t> </a:t>
            </a:r>
            <a:r>
              <a:rPr lang="es-ES" dirty="0" err="1">
                <a:sym typeface="Wingdings" panose="05000000000000000000" pitchFamily="2" charset="2"/>
              </a:rPr>
              <a:t>namas</a:t>
            </a:r>
            <a:r>
              <a:rPr lang="es-ES" dirty="0">
                <a:sym typeface="Wingdings" panose="05000000000000000000" pitchFamily="2" charset="2"/>
              </a:rPr>
              <a:t> quiten este cuadro</a:t>
            </a:r>
            <a:endParaRPr lang="es-ES" dirty="0"/>
          </a:p>
        </p:txBody>
      </p:sp>
    </p:spTree>
    <p:extLst>
      <p:ext uri="{BB962C8B-B14F-4D97-AF65-F5344CB8AC3E}">
        <p14:creationId xmlns:p14="http://schemas.microsoft.com/office/powerpoint/2010/main" val="1700583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Tendencias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1103397" y="2019852"/>
            <a:ext cx="7908081" cy="4351338"/>
          </a:xfrm>
        </p:spPr>
        <p:txBody>
          <a:bodyPr>
            <a:normAutofit fontScale="85000" lnSpcReduction="20000"/>
          </a:bodyPr>
          <a:lstStyle/>
          <a:p>
            <a:pPr marL="0" indent="0">
              <a:buNone/>
            </a:pPr>
            <a:r>
              <a:rPr lang="es-ES" dirty="0"/>
              <a:t>Este es texto de ejemplo, reemplácenlo por el suyo.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p>
          <a:p>
            <a:pPr marL="0" indent="0">
              <a:buNone/>
            </a:pPr>
            <a:endParaRPr lang="es-ES" dirty="0"/>
          </a:p>
          <a:p>
            <a:pPr marL="0" indent="0">
              <a:buNone/>
            </a:pP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p>
          <a:p>
            <a:pPr marL="0" indent="0">
              <a:buNone/>
            </a:pPr>
            <a:endParaRPr lang="es-ES" dirty="0"/>
          </a:p>
          <a:p>
            <a:pPr marL="0" indent="0">
              <a:buNone/>
            </a:pP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r>
              <a:rPr lang="es-ES" dirty="0" err="1"/>
              <a:t>The</a:t>
            </a:r>
            <a:r>
              <a:rPr lang="es-ES" dirty="0"/>
              <a:t> </a:t>
            </a:r>
            <a:r>
              <a:rPr lang="es-ES" dirty="0" err="1"/>
              <a:t>quick</a:t>
            </a:r>
            <a:r>
              <a:rPr lang="es-ES" dirty="0"/>
              <a:t> </a:t>
            </a:r>
            <a:r>
              <a:rPr lang="es-ES" dirty="0" err="1"/>
              <a:t>brown</a:t>
            </a:r>
            <a:r>
              <a:rPr lang="es-ES" dirty="0"/>
              <a:t> </a:t>
            </a:r>
            <a:r>
              <a:rPr lang="es-ES" dirty="0" err="1"/>
              <a:t>fox</a:t>
            </a:r>
            <a:r>
              <a:rPr lang="es-ES" dirty="0"/>
              <a:t> </a:t>
            </a:r>
            <a:r>
              <a:rPr lang="es-ES" dirty="0" err="1"/>
              <a:t>jumps</a:t>
            </a:r>
            <a:r>
              <a:rPr lang="es-ES" dirty="0"/>
              <a:t> </a:t>
            </a:r>
            <a:r>
              <a:rPr lang="es-ES" dirty="0" err="1"/>
              <a:t>over</a:t>
            </a:r>
            <a:r>
              <a:rPr lang="es-ES" dirty="0"/>
              <a:t> </a:t>
            </a:r>
            <a:r>
              <a:rPr lang="es-ES" dirty="0" err="1"/>
              <a:t>the</a:t>
            </a:r>
            <a:r>
              <a:rPr lang="es-ES" dirty="0"/>
              <a:t> </a:t>
            </a:r>
            <a:r>
              <a:rPr lang="es-ES" dirty="0" err="1"/>
              <a:t>lazy</a:t>
            </a:r>
            <a:r>
              <a:rPr lang="es-ES" dirty="0"/>
              <a:t> </a:t>
            </a:r>
            <a:r>
              <a:rPr lang="es-ES" dirty="0" err="1"/>
              <a:t>dog</a:t>
            </a:r>
            <a:r>
              <a:rPr lang="es-ES" dirty="0"/>
              <a:t>. </a:t>
            </a:r>
          </a:p>
          <a:p>
            <a:pPr marL="0" indent="0">
              <a:buNone/>
            </a:pPr>
            <a:endParaRPr lang="es-ES" dirty="0"/>
          </a:p>
        </p:txBody>
      </p:sp>
      <p:sp>
        <p:nvSpPr>
          <p:cNvPr id="4" name="Rectángulo 3">
            <a:extLst>
              <a:ext uri="{FF2B5EF4-FFF2-40B4-BE49-F238E27FC236}">
                <a16:creationId xmlns:a16="http://schemas.microsoft.com/office/drawing/2014/main" id="{1971D2A9-B45C-4F61-85A0-082AD9C22C26}"/>
              </a:ext>
            </a:extLst>
          </p:cNvPr>
          <p:cNvSpPr/>
          <p:nvPr/>
        </p:nvSpPr>
        <p:spPr>
          <a:xfrm>
            <a:off x="9700591" y="2019852"/>
            <a:ext cx="2160105" cy="28171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Aquí ponen una IMAGEN si quieren </a:t>
            </a:r>
            <a:r>
              <a:rPr lang="es-ES" dirty="0">
                <a:sym typeface="Wingdings" panose="05000000000000000000" pitchFamily="2" charset="2"/>
              </a:rPr>
              <a:t> </a:t>
            </a:r>
            <a:r>
              <a:rPr lang="es-ES" dirty="0" err="1">
                <a:sym typeface="Wingdings" panose="05000000000000000000" pitchFamily="2" charset="2"/>
              </a:rPr>
              <a:t>namas</a:t>
            </a:r>
            <a:r>
              <a:rPr lang="es-ES" dirty="0">
                <a:sym typeface="Wingdings" panose="05000000000000000000" pitchFamily="2" charset="2"/>
              </a:rPr>
              <a:t> quiten este cuadro</a:t>
            </a:r>
            <a:endParaRPr lang="es-ES" dirty="0"/>
          </a:p>
        </p:txBody>
      </p:sp>
    </p:spTree>
    <p:extLst>
      <p:ext uri="{BB962C8B-B14F-4D97-AF65-F5344CB8AC3E}">
        <p14:creationId xmlns:p14="http://schemas.microsoft.com/office/powerpoint/2010/main" val="1863928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1103397" y="2019852"/>
            <a:ext cx="7868325" cy="4351338"/>
          </a:xfrm>
        </p:spPr>
        <p:txBody>
          <a:bodyPr>
            <a:normAutofit lnSpcReduction="10000"/>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latin typeface="Georgia" panose="02040502050405020303" pitchFamily="18" charset="0"/>
              </a:rPr>
              <a:t>Ubicuidad: </a:t>
            </a:r>
            <a:r>
              <a:rPr lang="es-ES" sz="2000" dirty="0">
                <a:latin typeface="Georgia" panose="02040502050405020303" pitchFamily="18" charset="0"/>
              </a:rPr>
              <a:t>Significa la capacidad de estar en todas partes, es decir, que se puede acceder desde cualquier parte, donde haya un dispositivo con conexión a internet.</a:t>
            </a:r>
          </a:p>
          <a:p>
            <a:pPr>
              <a:lnSpc>
                <a:spcPct val="110000"/>
              </a:lnSpc>
              <a:buBlip>
                <a:blip r:embed="rId3">
                  <a:extLst>
                    <a:ext uri="{96DAC541-7B7A-43D3-8B79-37D633B846F1}">
                      <asvg:svgBlip xmlns:asvg="http://schemas.microsoft.com/office/drawing/2016/SVG/main" r:embed="rId4"/>
                    </a:ext>
                  </a:extLst>
                </a:blip>
              </a:buBlip>
            </a:pPr>
            <a:r>
              <a:rPr lang="es-ES" sz="2000" i="1" u="sng" dirty="0">
                <a:latin typeface="Georgia" panose="02040502050405020303" pitchFamily="18" charset="0"/>
              </a:rPr>
              <a:t>Disponibilidad: </a:t>
            </a:r>
            <a:r>
              <a:rPr lang="es-ES" sz="2000" dirty="0">
                <a:latin typeface="Georgia" panose="02040502050405020303" pitchFamily="18" charset="0"/>
              </a:rPr>
              <a:t>Se puede extender a cualquier parte del mundo, no necesariamente son negocios locales del país, hoy en día puedes comprar internacionalmente desde tu hogar y recibir el pedido en tu país, además de que la mayoría ofrece sus servicios 24/7 así que puedes realizar las comprar a cualquier hora que desees.</a:t>
            </a:r>
          </a:p>
          <a:p>
            <a:pPr>
              <a:buBlip>
                <a:blip r:embed="rId3">
                  <a:extLst>
                    <a:ext uri="{96DAC541-7B7A-43D3-8B79-37D633B846F1}">
                      <asvg:svgBlip xmlns:asvg="http://schemas.microsoft.com/office/drawing/2016/SVG/main" r:embed="rId4"/>
                    </a:ext>
                  </a:extLst>
                </a:blip>
              </a:buBlip>
            </a:pPr>
            <a:r>
              <a:rPr lang="es-ES" sz="2000" i="1" u="sng" dirty="0">
                <a:latin typeface="Georgia" panose="02040502050405020303" pitchFamily="18" charset="0"/>
              </a:rPr>
              <a:t>Virtualidad: </a:t>
            </a:r>
            <a:r>
              <a:rPr lang="es-ES" sz="2000" dirty="0">
                <a:latin typeface="Georgia" panose="02040502050405020303" pitchFamily="18" charset="0"/>
              </a:rPr>
              <a:t>El comercio electrónico facilita la comunicación entre el cliente y el comerciante. No utiliza empleados que se encuentren cara a cara con el cliente, puesto no es necesariamente contratar personas para hacer eso,</a:t>
            </a:r>
          </a:p>
        </p:txBody>
      </p:sp>
      <p:pic>
        <p:nvPicPr>
          <p:cNvPr id="6" name="Imagen 5">
            <a:extLst>
              <a:ext uri="{FF2B5EF4-FFF2-40B4-BE49-F238E27FC236}">
                <a16:creationId xmlns:a16="http://schemas.microsoft.com/office/drawing/2014/main" id="{241523C0-8EC4-405E-A2AB-38A549D65AF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2000" b="82750" l="5125" r="93250">
                        <a14:foregroundMark x1="16125" y1="36500" x2="17000" y2="48500"/>
                        <a14:foregroundMark x1="19250" y1="40625" x2="20625" y2="40625"/>
                        <a14:foregroundMark x1="18500" y1="47500" x2="19875" y2="55000"/>
                        <a14:foregroundMark x1="19875" y1="55000" x2="26625" y2="51125"/>
                        <a14:foregroundMark x1="26625" y1="51125" x2="33500" y2="49625"/>
                        <a14:foregroundMark x1="33500" y1="49625" x2="39000" y2="50250"/>
                        <a14:foregroundMark x1="41250" y1="49500" x2="37625" y2="54125"/>
                        <a14:foregroundMark x1="7500" y1="75750" x2="5125" y2="77250"/>
                        <a14:foregroundMark x1="90000" y1="73000" x2="93250" y2="77875"/>
                      </a14:backgroundRemoval>
                    </a14:imgEffect>
                  </a14:imgLayer>
                </a14:imgProps>
              </a:ext>
              <a:ext uri="{28A0092B-C50C-407E-A947-70E740481C1C}">
                <a14:useLocalDpi xmlns:a14="http://schemas.microsoft.com/office/drawing/2010/main" val="0"/>
              </a:ext>
            </a:extLst>
          </a:blip>
          <a:srcRect t="25679" b="10872"/>
          <a:stretch/>
        </p:blipFill>
        <p:spPr>
          <a:xfrm>
            <a:off x="8971722" y="2019852"/>
            <a:ext cx="2894057" cy="2075070"/>
          </a:xfrm>
          <a:prstGeom prst="rect">
            <a:avLst/>
          </a:prstGeom>
          <a:ln>
            <a:solidFill>
              <a:schemeClr val="tx1"/>
            </a:solid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238351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effectLst>
                  <a:outerShdw blurRad="38100" dist="38100" dir="2700000" algn="tl">
                    <a:srgbClr val="000000">
                      <a:alpha val="43137"/>
                    </a:srgbClr>
                  </a:outerShdw>
                </a:effectLst>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3263501" y="1908126"/>
            <a:ext cx="7908081" cy="4351338"/>
          </a:xfrm>
        </p:spPr>
        <p:txBody>
          <a:bodyPr>
            <a:normAutofit lnSpcReduction="10000"/>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latin typeface="Georgia" panose="02040502050405020303" pitchFamily="18" charset="0"/>
              </a:rPr>
              <a:t>Personalización:</a:t>
            </a:r>
            <a:r>
              <a:rPr lang="es-ES" sz="2000" dirty="0">
                <a:latin typeface="Georgia" panose="02040502050405020303" pitchFamily="18" charset="0"/>
              </a:rPr>
              <a:t> Se refiere a que tan específico puede ser un anuncio, es posible transmitir audios, videos e imágenes promocionando los productos así mejorando la parte de atraer más al público objetivo.</a:t>
            </a:r>
          </a:p>
          <a:p>
            <a:pPr>
              <a:lnSpc>
                <a:spcPct val="110000"/>
              </a:lnSpc>
              <a:buBlip>
                <a:blip r:embed="rId3">
                  <a:extLst>
                    <a:ext uri="{96DAC541-7B7A-43D3-8B79-37D633B846F1}">
                      <asvg:svgBlip xmlns:asvg="http://schemas.microsoft.com/office/drawing/2016/SVG/main" r:embed="rId4"/>
                    </a:ext>
                  </a:extLst>
                </a:blip>
              </a:buBlip>
            </a:pPr>
            <a:r>
              <a:rPr lang="es-ES" sz="2000" i="1" u="sng" dirty="0">
                <a:latin typeface="Georgia" panose="02040502050405020303" pitchFamily="18" charset="0"/>
              </a:rPr>
              <a:t>Tecnología Social:</a:t>
            </a:r>
            <a:r>
              <a:rPr lang="es-ES" sz="2000" dirty="0">
                <a:latin typeface="Georgia" panose="02040502050405020303" pitchFamily="18" charset="0"/>
              </a:rPr>
              <a:t> Implica la generación de anuncios y publicidades, y utilizando herramientas para llegar a más público, como las redes sociales.</a:t>
            </a:r>
          </a:p>
          <a:p>
            <a:pPr>
              <a:lnSpc>
                <a:spcPct val="110000"/>
              </a:lnSpc>
              <a:buBlip>
                <a:blip r:embed="rId3">
                  <a:extLst>
                    <a:ext uri="{96DAC541-7B7A-43D3-8B79-37D633B846F1}">
                      <asvg:svgBlip xmlns:asvg="http://schemas.microsoft.com/office/drawing/2016/SVG/main" r:embed="rId4"/>
                    </a:ext>
                  </a:extLst>
                </a:blip>
              </a:buBlip>
            </a:pPr>
            <a:r>
              <a:rPr lang="es-ES" sz="2000" i="1" u="sng" dirty="0">
                <a:latin typeface="Georgia" panose="02040502050405020303" pitchFamily="18" charset="0"/>
              </a:rPr>
              <a:t>Estándares Universales: </a:t>
            </a:r>
            <a:r>
              <a:rPr lang="es-ES" sz="2000" dirty="0">
                <a:latin typeface="Georgia" panose="02040502050405020303" pitchFamily="18" charset="0"/>
              </a:rPr>
              <a:t>Son patrones que son compartidos por todas las naciones del mundo, estos estándares técnicos universales de internet y del comercio electrónico reducen considerablemente los costos de entrada al mercado y costos de búsqueda.</a:t>
            </a:r>
          </a:p>
        </p:txBody>
      </p:sp>
      <p:pic>
        <p:nvPicPr>
          <p:cNvPr id="5" name="Imagen 4">
            <a:extLst>
              <a:ext uri="{FF2B5EF4-FFF2-40B4-BE49-F238E27FC236}">
                <a16:creationId xmlns:a16="http://schemas.microsoft.com/office/drawing/2014/main" id="{E79486A6-EC47-41F9-86C0-0332758F3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557" y="2713383"/>
            <a:ext cx="2184595" cy="213484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679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1103397" y="2019852"/>
            <a:ext cx="7868325" cy="4351338"/>
          </a:xfrm>
        </p:spPr>
        <p:txBody>
          <a:bodyPr>
            <a:normAutofit fontScale="85000" lnSpcReduction="10000"/>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latin typeface="Georgia" panose="02040502050405020303" pitchFamily="18" charset="0"/>
              </a:rPr>
              <a:t>Contactos con el receptor/vendedor: </a:t>
            </a:r>
            <a:r>
              <a:rPr lang="es-ES" sz="2000" dirty="0">
                <a:latin typeface="Georgia" panose="02040502050405020303" pitchFamily="18" charset="0"/>
              </a:rPr>
              <a:t>Con el comercio tradicional usualmente comunicarse con el receptor o el vendedor puede ser un problema, si este no tiene teléfono, habría que ir directamente con la persona, el comercio electrónico evita esta cosas imprácticas, ya que con la ayuda de las redes sociales o inclusive la misma plataforma, el cliente y el vendedor pueden comunicarse directamente.</a:t>
            </a:r>
          </a:p>
          <a:p>
            <a:pPr>
              <a:lnSpc>
                <a:spcPct val="110000"/>
              </a:lnSpc>
              <a:buBlip>
                <a:blip r:embed="rId3">
                  <a:extLst>
                    <a:ext uri="{96DAC541-7B7A-43D3-8B79-37D633B846F1}">
                      <asvg:svgBlip xmlns:asvg="http://schemas.microsoft.com/office/drawing/2016/SVG/main" r:embed="rId4"/>
                    </a:ext>
                  </a:extLst>
                </a:blip>
              </a:buBlip>
            </a:pPr>
            <a:r>
              <a:rPr lang="es-ES" sz="2000" i="1" u="sng" dirty="0">
                <a:latin typeface="Georgia" panose="02040502050405020303" pitchFamily="18" charset="0"/>
              </a:rPr>
              <a:t>Inseguridad</a:t>
            </a:r>
            <a:r>
              <a:rPr lang="es-ES" sz="2000" dirty="0">
                <a:latin typeface="Georgia" panose="02040502050405020303" pitchFamily="18" charset="0"/>
              </a:rPr>
              <a:t>: Una característica particularmente no muy buena, es el riesgo de que con el comercio electrónico las personas pueden engañar a los compradores, enviando cosas que no funcionan, cosas dañadas, e incluso no enviarle nada de lo que en verdad el promociono, incluso en algunos comercios electrónicos pueden requerir una interacción entre el cliente y el vendedor, pueden producirse robos, secuestros y otros delitos.</a:t>
            </a:r>
          </a:p>
          <a:p>
            <a:pPr>
              <a:lnSpc>
                <a:spcPct val="110000"/>
              </a:lnSpc>
              <a:buBlip>
                <a:blip r:embed="rId3">
                  <a:extLst>
                    <a:ext uri="{96DAC541-7B7A-43D3-8B79-37D633B846F1}">
                      <asvg:svgBlip xmlns:asvg="http://schemas.microsoft.com/office/drawing/2016/SVG/main" r:embed="rId4"/>
                    </a:ext>
                  </a:extLst>
                </a:blip>
              </a:buBlip>
            </a:pPr>
            <a:r>
              <a:rPr lang="es-ES" sz="2000" i="1" u="sng" dirty="0">
                <a:latin typeface="Georgia" panose="02040502050405020303" pitchFamily="18" charset="0"/>
              </a:rPr>
              <a:t>Tipo de clientela:</a:t>
            </a:r>
            <a:r>
              <a:rPr lang="es-ES" sz="2000" dirty="0">
                <a:latin typeface="Georgia" panose="02040502050405020303" pitchFamily="18" charset="0"/>
              </a:rPr>
              <a:t> Otra característica que posee los comercios electrónicos es que no hay ningún tipo de limitante a quien puede comprar, pueden ser personas adultas, jóvenes, ancianos e incluso niños.</a:t>
            </a:r>
          </a:p>
        </p:txBody>
      </p:sp>
      <p:pic>
        <p:nvPicPr>
          <p:cNvPr id="4" name="Imagen 3">
            <a:extLst>
              <a:ext uri="{FF2B5EF4-FFF2-40B4-BE49-F238E27FC236}">
                <a16:creationId xmlns:a16="http://schemas.microsoft.com/office/drawing/2014/main" id="{E26A2169-BC90-4319-AE24-94C14E65F7E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333" b="94000" l="10000" r="90000">
                        <a14:foregroundMark x1="51000" y1="93000" x2="53000" y2="94333"/>
                        <a14:foregroundMark x1="31667" y1="7667" x2="31667" y2="7333"/>
                      </a14:backgroundRemoval>
                    </a14:imgEffect>
                  </a14:imgLayer>
                </a14:imgProps>
              </a:ext>
            </a:extLst>
          </a:blip>
          <a:stretch>
            <a:fillRect/>
          </a:stretch>
        </p:blipFill>
        <p:spPr>
          <a:xfrm>
            <a:off x="8971722" y="2019852"/>
            <a:ext cx="2857500" cy="2857500"/>
          </a:xfrm>
          <a:prstGeom prst="rect">
            <a:avLst/>
          </a:prstGeom>
          <a:ln>
            <a:solidFill>
              <a:schemeClr val="tx1"/>
            </a:solid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1425631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B70D9-17A2-4D03-8C19-73962126F78B}"/>
              </a:ext>
            </a:extLst>
          </p:cNvPr>
          <p:cNvSpPr>
            <a:spLocks noGrp="1"/>
          </p:cNvSpPr>
          <p:nvPr>
            <p:ph type="title"/>
          </p:nvPr>
        </p:nvSpPr>
        <p:spPr>
          <a:xfrm>
            <a:off x="1794802" y="745588"/>
            <a:ext cx="9771185" cy="1162538"/>
          </a:xfrm>
        </p:spPr>
        <p:txBody>
          <a:bodyPr>
            <a:normAutofit/>
          </a:bodyPr>
          <a:lstStyle/>
          <a:p>
            <a:r>
              <a:rPr lang="es-ES" sz="4000" dirty="0">
                <a:latin typeface="Forte" panose="03060902040502070203" pitchFamily="66" charset="0"/>
              </a:rPr>
              <a:t>Características del comercio electrónico </a:t>
            </a:r>
          </a:p>
        </p:txBody>
      </p:sp>
      <p:sp>
        <p:nvSpPr>
          <p:cNvPr id="3" name="Marcador de contenido 2">
            <a:extLst>
              <a:ext uri="{FF2B5EF4-FFF2-40B4-BE49-F238E27FC236}">
                <a16:creationId xmlns:a16="http://schemas.microsoft.com/office/drawing/2014/main" id="{6433629C-AF35-4ED6-B32D-16EAFC639D07}"/>
              </a:ext>
            </a:extLst>
          </p:cNvPr>
          <p:cNvSpPr>
            <a:spLocks noGrp="1"/>
          </p:cNvSpPr>
          <p:nvPr>
            <p:ph idx="1"/>
          </p:nvPr>
        </p:nvSpPr>
        <p:spPr>
          <a:xfrm>
            <a:off x="3220872" y="1998737"/>
            <a:ext cx="7868325" cy="4351338"/>
          </a:xfrm>
        </p:spPr>
        <p:txBody>
          <a:bodyPr>
            <a:normAutofit/>
          </a:bodyPr>
          <a:lstStyle/>
          <a:p>
            <a:pPr>
              <a:lnSpc>
                <a:spcPct val="110000"/>
              </a:lnSpc>
              <a:buBlip>
                <a:blip r:embed="rId3">
                  <a:extLst>
                    <a:ext uri="{96DAC541-7B7A-43D3-8B79-37D633B846F1}">
                      <asvg:svgBlip xmlns:asvg="http://schemas.microsoft.com/office/drawing/2016/SVG/main" r:embed="rId4"/>
                    </a:ext>
                  </a:extLst>
                </a:blip>
              </a:buBlip>
            </a:pPr>
            <a:r>
              <a:rPr lang="es-ES" sz="2000" i="1" u="sng" dirty="0">
                <a:latin typeface="Georgia" panose="02040502050405020303" pitchFamily="18" charset="0"/>
              </a:rPr>
              <a:t>Capacidad para expandirse: </a:t>
            </a:r>
            <a:r>
              <a:rPr lang="es-ES" sz="2000" dirty="0">
                <a:latin typeface="Georgia" panose="02040502050405020303" pitchFamily="18" charset="0"/>
              </a:rPr>
              <a:t>Cuando se tiene un comercio electrónico es fácil añadir nuevos productos y categorías de los que vendes, por ejemplo, si eres una tienda electrónica que solo se dedicaba a la venta de celulares y te sale la oportunidad de expandirte y empezar a vender más computadoras, entonces puede añadir más secciones y categorías a la página y empezar a vender el nuevo producto, en cambio si fuera una tienda real es un poco más difícil, ya que habría que modificar la estructura y organización de la misma, además de contar con el espacio para guardarlas y mostrarlas.</a:t>
            </a:r>
          </a:p>
        </p:txBody>
      </p:sp>
      <p:pic>
        <p:nvPicPr>
          <p:cNvPr id="6" name="Imagen 5">
            <a:extLst>
              <a:ext uri="{FF2B5EF4-FFF2-40B4-BE49-F238E27FC236}">
                <a16:creationId xmlns:a16="http://schemas.microsoft.com/office/drawing/2014/main" id="{0A4ECB03-A586-41BC-B836-F3E014837281}"/>
              </a:ext>
            </a:extLst>
          </p:cNvPr>
          <p:cNvPicPr>
            <a:picLocks noChangeAspect="1"/>
          </p:cNvPicPr>
          <p:nvPr/>
        </p:nvPicPr>
        <p:blipFill rotWithShape="1">
          <a:blip r:embed="rId5">
            <a:extLst>
              <a:ext uri="{28A0092B-C50C-407E-A947-70E740481C1C}">
                <a14:useLocalDpi xmlns:a14="http://schemas.microsoft.com/office/drawing/2010/main" val="0"/>
              </a:ext>
            </a:extLst>
          </a:blip>
          <a:srcRect l="21051" r="15319"/>
          <a:stretch/>
        </p:blipFill>
        <p:spPr>
          <a:xfrm>
            <a:off x="316591" y="2712286"/>
            <a:ext cx="2904281" cy="2924240"/>
          </a:xfrm>
          <a:prstGeom prst="rect">
            <a:avLst/>
          </a:prstGeom>
          <a:ln>
            <a:solidFill>
              <a:schemeClr val="tx1"/>
            </a:solid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356418264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TotalTime>
  <Words>871</Words>
  <Application>Microsoft Office PowerPoint</Application>
  <PresentationFormat>Panorámica</PresentationFormat>
  <Paragraphs>34</Paragraphs>
  <Slides>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vt:i4>
      </vt:variant>
    </vt:vector>
  </HeadingPairs>
  <TitlesOfParts>
    <vt:vector size="14" baseType="lpstr">
      <vt:lpstr>Calibri</vt:lpstr>
      <vt:lpstr>Forte</vt:lpstr>
      <vt:lpstr>Arial</vt:lpstr>
      <vt:lpstr>Calibri Light</vt:lpstr>
      <vt:lpstr>Wingdings</vt:lpstr>
      <vt:lpstr>Georgia</vt:lpstr>
      <vt:lpstr>Tema de Office</vt:lpstr>
      <vt:lpstr>      Universidad Tecnológica de Panamá   Lic. Desarrollo de Software   Desarrollo de software XI  “Conceptos, Características y Tendencias del comercio electrónico”</vt:lpstr>
      <vt:lpstr>Definición de comercio electrónico </vt:lpstr>
      <vt:lpstr>Tendencias del comercio electrónico </vt:lpstr>
      <vt:lpstr>Características del comercio electrónico </vt:lpstr>
      <vt:lpstr>Características del comercio electrónico </vt:lpstr>
      <vt:lpstr>Características del comercio electrónico </vt:lpstr>
      <vt:lpstr>Características del comercio electrónico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Tecnológica de Panamá Lic. Desarrollo de Software Desarrollo de software XI  “Características del comercio electrónico”</dc:title>
  <dc:creator>usuario</dc:creator>
  <cp:lastModifiedBy>usuario</cp:lastModifiedBy>
  <cp:revision>18</cp:revision>
  <dcterms:created xsi:type="dcterms:W3CDTF">2018-04-08T01:43:01Z</dcterms:created>
  <dcterms:modified xsi:type="dcterms:W3CDTF">2018-04-08T05:19:27Z</dcterms:modified>
</cp:coreProperties>
</file>